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  <a:fill>
          <a:solidFill>
            <a:schemeClr val="dk1">
              <a:tint val="20000"/>
            </a:schemeClr>
          </a:solidFill>
        </a:fill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  <a:fill>
          <a:solidFill>
            <a:schemeClr val="accent2">
              <a:tint val="40000"/>
            </a:schemeClr>
          </a:solidFill>
        </a:fill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  <a:fill>
          <a:solidFill>
            <a:schemeClr val="dk1">
              <a:tint val="40000"/>
            </a:schemeClr>
          </a:solidFill>
        </a:fill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16.05.2023</a:t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>
          <a:xfrm>
            <a:off x="2843808" y="116632"/>
            <a:ext cx="2852936" cy="28529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19839" y="3789040"/>
            <a:ext cx="80520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Повышение качества образования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В МБОУ СШ №3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>
          <a:xfrm>
            <a:off x="6876256" y="0"/>
            <a:ext cx="1584176" cy="15841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40729" y="544230"/>
            <a:ext cx="52838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Социальные партнёры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2190351"/>
            <a:ext cx="19494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МБОУ СШ №2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3068960"/>
            <a:ext cx="31449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Дом детского творчества 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4077072"/>
            <a:ext cx="48374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Камчатский индустриальный техникум</a:t>
            </a:r>
            <a:endParaRPr lang="ru-RU" sz="2000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49188" y="2328880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633653" y="3325054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27290" y="4234745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>
          <a:xfrm>
            <a:off x="6876256" y="0"/>
            <a:ext cx="1584176" cy="1584176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395536" y="2132856"/>
          <a:ext cx="7848872" cy="449459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81602"/>
                <a:gridCol w="3542240"/>
                <a:gridCol w="3625030"/>
              </a:tblGrid>
              <a:tr h="8677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п/п 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 anchor="ctr"/>
                </a:tc>
                <a:tc>
                  <a:txBody>
                    <a:bodyPr/>
                    <a:lstStyle/>
                    <a:p>
                      <a:pPr marL="10795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Наименование риска/возможности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 anchor="ctr"/>
                </a:tc>
                <a:tc>
                  <a:txBody>
                    <a:bodyPr/>
                    <a:lstStyle/>
                    <a:p>
                      <a:pPr marL="6985" indent="-6985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Действия по предупреждению риска/ реализации возможности</a:t>
                      </a:r>
                      <a:endParaRPr lang="ru-RU" sz="1100" b="1" dirty="0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 anchor="ctr"/>
                </a:tc>
              </a:tr>
              <a:tr h="536294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Недостаточное бюджетное финансирование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Поиск внебюджетного финансирования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/>
                </a:tc>
              </a:tr>
              <a:tr h="530268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2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Отсутствие кандидатов на замещение вакантных должностей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Переподготовка имеющихся кадров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/>
                </a:tc>
              </a:tr>
              <a:tr h="79540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3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Отсутствие у сетевых партнеров возможности взаимодействия в сфере ИКТ и мероприятиях технологической направленности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Организация дистанционного взаимодействия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/>
                </a:tc>
              </a:tr>
              <a:tr h="79540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4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Нежелание части педагогов решать поставленные задачи, требующие от них временных затрат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Стимулирование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/>
                </a:tc>
              </a:tr>
              <a:tr h="79540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5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Проведенные мероприятия по повышению мотивации обучающихся не дали ожидаемого результата в полной мере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Организация промежуточного мониторинга с целью возможной корректировки перечня мероприятий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50800" marR="4953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22752" y="476672"/>
            <a:ext cx="53197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Возможные риски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и пути их преодоления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>
          <a:xfrm>
            <a:off x="6876256" y="0"/>
            <a:ext cx="1584176" cy="1584176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xmlns:a="http://schemas.openxmlformats.org/drawingml/2006/main" noGrp="1"/>
          </p:cNvGraphicFramePr>
          <p:nvPr/>
        </p:nvGraphicFramePr>
        <p:xfrm>
          <a:off x="469643" y="1988840"/>
          <a:ext cx="6400800" cy="235100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600200"/>
                <a:gridCol w="4800600"/>
              </a:tblGrid>
              <a:tr h="5853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Руководитель проекта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9850" marR="34925" marT="2794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Величко Наталья Аркадьевна, директор 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9850" marR="34925" marT="27940" marB="0"/>
                </a:tc>
              </a:tr>
              <a:tr h="1765636">
                <a:tc>
                  <a:txBody>
                    <a:bodyPr/>
                    <a:lstStyle/>
                    <a:p>
                      <a:pPr marR="35560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Члены команды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9850" marR="34925" marT="27940" marB="0"/>
                </a:tc>
                <a:tc>
                  <a:txBody>
                    <a:bodyPr/>
                    <a:lstStyle/>
                    <a:p>
                      <a:pPr marR="277495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Заместители директора:</a:t>
                      </a:r>
                    </a:p>
                    <a:p>
                      <a:pPr marR="277495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Парахина</a:t>
                      </a:r>
                      <a:r>
                        <a:rPr lang="ru-RU" sz="1600" b="1" dirty="0">
                          <a:effectLst/>
                        </a:rPr>
                        <a:t> Екатерина Вячеславовна </a:t>
                      </a:r>
                    </a:p>
                    <a:p>
                      <a:pPr marR="277495"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Штенкина</a:t>
                      </a:r>
                      <a:r>
                        <a:rPr lang="ru-RU" sz="1600" b="1" dirty="0">
                          <a:effectLst/>
                        </a:rPr>
                        <a:t> Наталья Николаевна </a:t>
                      </a:r>
                    </a:p>
                    <a:p>
                      <a:pPr marR="277495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Барыкина Клавдия Сергеевна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9850" marR="34925" marT="2794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548680"/>
            <a:ext cx="58721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Управленческая команда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/>
        </p:blipFill>
        <p:spPr>
          <a:xfrm>
            <a:off x="2915816" y="4437112"/>
            <a:ext cx="1899956" cy="21713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kx="110000" ky="200000" sy="98000" rotWithShape="0" algn="tl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dir="t" rig="threeP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>
          <a:xfrm>
            <a:off x="6876256" y="0"/>
            <a:ext cx="1584176" cy="15841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07015" y="194737"/>
            <a:ext cx="33371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SWAT - </a:t>
            </a:r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анализ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graphicFrame>
        <p:nvGraphicFramePr>
          <p:cNvPr id="4" name="Таблица 3"/>
          <p:cNvGraphicFramePr>
            <a:graphicFrameLocks xmlns:a="http://schemas.openxmlformats.org/drawingml/2006/main" noGrp="1"/>
          </p:cNvGraphicFramePr>
          <p:nvPr/>
        </p:nvGraphicFramePr>
        <p:xfrm>
          <a:off x="251520" y="1700808"/>
          <a:ext cx="8064896" cy="4572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752528"/>
                <a:gridCol w="3312368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Сильные стороны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 Возможности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1.Высокий % педагогических работников, имеющих высшую или 1 категорию, высшее образование.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2. Материально – техническая база укомплектована, пополняется новым оборудованием.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3.Широкий выбор программ внеурочной деятельности и программ дополнительного образования.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4. Активное участие обучающихся школы в мероприятиях различного уровня, позволяющих раскрыть творческий потенциал каждого.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5. Готовность педагогических работников к изменениям.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1. Сетевое взаимодействие с иными образовательными организациями.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2.Участие школы в конкурсах на получение грантов для реализации проектов, направленных на создание современной цифровой образовательной среды.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3. Организация профильного обучения.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4.Внедрение программ </a:t>
                      </a:r>
                      <a:r>
                        <a:rPr lang="ru-RU" sz="1200" b="1" dirty="0" err="1">
                          <a:effectLst/>
                          <a:latin typeface="Times New Roman"/>
                          <a:ea typeface="Times New Roman"/>
                        </a:rPr>
                        <a:t>психолого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 - педагогического сопровождения обучающихся с низкими образовательными результатами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Слабые стороны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Угрозы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1.Недостаточный уровень мотивации обучающихся, ориентация на бальную оценку, а не систему индивидуальных достижений.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2. Нестабильность кадрового состава в связи с особенностями ЗАТО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3.Дефицит педагогических кадров в востребованных направлениях технологической, информационной направленности, и, как следствие, увеличение нагрузки на работающих учителей.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4.Недостаточное оснащение современным оборудованием с учетом интересов обучающихся.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1. Отсутствие или недостаточность бюджетного финансирования.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2.Отсутствие кандидатов на вакантные должности.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3.Отсутствие сетевых партнеров с необходимой спецификой на постоянной основе из-за территориальной удаленности ВГО от краевого центра.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4. Дефицит временных ресурсов как у учителей, так и у учеников.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>
          <a:xfrm>
            <a:off x="6876256" y="0"/>
            <a:ext cx="1584176" cy="15841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5265" y="438145"/>
            <a:ext cx="14314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Цель: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548307"/>
            <a:ext cx="6162575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latin typeface="Times New Roman" pitchFamily="18" charset="0" panose="02020603050405020304"/>
                <a:cs typeface="Times New Roman" pitchFamily="18" charset="0" panose="02020603050405020304"/>
              </a:rPr>
              <a:t>Обеспечить повышение образовательных результатов обучающихся:  успеваемость не ниже 99%, качество не ниже 48% к концу 2023/2024 учебного года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5265" y="2780928"/>
            <a:ext cx="191270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Задачи: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6515" y="3534025"/>
            <a:ext cx="60365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 </a:t>
            </a:r>
            <a:r>
              <a:rPr lang="ru-RU" sz="2000" b="1" dirty="0">
                <a:latin typeface="Times New Roman"/>
                <a:ea typeface="Times New Roman"/>
              </a:rPr>
              <a:t>Способствовать повышению уровня мотивации </a:t>
            </a:r>
            <a:r>
              <a:rPr lang="ru-RU" sz="2000" b="1" dirty="0" smtClean="0">
                <a:latin typeface="Times New Roman"/>
                <a:ea typeface="Times New Roman"/>
              </a:rPr>
              <a:t>обучающихся</a:t>
            </a:r>
            <a:endParaRPr lang="en-US" sz="2000" b="1" dirty="0" smtClean="0">
              <a:latin typeface="Times New Roman"/>
              <a:ea typeface="Times New Roman"/>
            </a:endParaRPr>
          </a:p>
          <a:p>
            <a:pPr lvl="0"/>
            <a:endParaRPr lang="ru-RU" sz="20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 </a:t>
            </a:r>
            <a:r>
              <a:rPr lang="ru-RU" sz="2000" b="1" dirty="0">
                <a:latin typeface="Times New Roman"/>
                <a:ea typeface="Times New Roman"/>
              </a:rPr>
              <a:t>Обеспечить повышение  предметной и методической компетенции педагогических </a:t>
            </a:r>
            <a:r>
              <a:rPr lang="ru-RU" sz="2000" b="1" dirty="0" smtClean="0">
                <a:latin typeface="Times New Roman"/>
                <a:ea typeface="Times New Roman"/>
              </a:rPr>
              <a:t>работников</a:t>
            </a:r>
            <a:endParaRPr lang="en-US" sz="2000" b="1" dirty="0" smtClean="0">
              <a:latin typeface="Times New Roman"/>
              <a:ea typeface="Times New Roman"/>
            </a:endParaRPr>
          </a:p>
          <a:p>
            <a:pPr lvl="0"/>
            <a:endParaRPr lang="ru-RU" sz="20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Устранить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</a:rPr>
              <a:t>дефицит педагогических кадров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280451" y="371703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80451" y="452326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91477" y="5745915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6876256" y="116632"/>
            <a:ext cx="1585097" cy="158509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1701729"/>
            <a:ext cx="7776864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Повысились образовательные результаты обучающихся к концу 2023/2024 учебного года: успеваемость не ниже 99%, качество не ниже 48%</a:t>
            </a:r>
            <a:endParaRPr lang="ru-RU" sz="1200" b="1" dirty="0">
              <a:latin typeface="Calibri" pitchFamily="34" charset="0" panose="020F0502020204030204"/>
              <a:ea typeface="Calibri" pitchFamily="34" charset="0" panose="020F0502020204030204"/>
              <a:cs typeface="Times New Roman" pitchFamily="18" charset="0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Повысилась доля мотивированных обучающихся до 75% </a:t>
            </a:r>
            <a:endParaRPr lang="ru-RU" sz="1200" b="1" dirty="0">
              <a:latin typeface="Calibri" pitchFamily="34" charset="0" panose="020F0502020204030204"/>
              <a:ea typeface="Calibri" pitchFamily="34" charset="0" panose="020F0502020204030204"/>
              <a:cs typeface="Times New Roman" pitchFamily="18" charset="0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100% учителей приняли участие во </a:t>
            </a:r>
            <a:r>
              <a:rPr lang="ru-RU" sz="1600" b="1" dirty="0" err="1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взаимопосещении</a:t>
            </a: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уроков</a:t>
            </a:r>
            <a:endParaRPr lang="ru-RU" sz="1200" b="1" dirty="0">
              <a:latin typeface="Calibri" pitchFamily="34" charset="0" panose="020F0502020204030204"/>
              <a:ea typeface="Calibri" pitchFamily="34" charset="0" panose="020F0502020204030204"/>
              <a:cs typeface="Times New Roman" pitchFamily="18" charset="0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15% учителей приняли участие в конкурсах профессионального мастерства различного уровня</a:t>
            </a:r>
            <a:endParaRPr lang="ru-RU" sz="1200" b="1" dirty="0">
              <a:latin typeface="Calibri" pitchFamily="34" charset="0" panose="020F0502020204030204"/>
              <a:ea typeface="Calibri" pitchFamily="34" charset="0" panose="020F0502020204030204"/>
              <a:cs typeface="Times New Roman" pitchFamily="18" charset="0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100% учителей осуществляют личностно – ориентированный подход при обучении</a:t>
            </a:r>
            <a:endParaRPr lang="ru-RU" sz="1200" b="1" dirty="0">
              <a:latin typeface="Calibri" pitchFamily="34" charset="0" panose="020F0502020204030204"/>
              <a:ea typeface="Calibri" pitchFamily="34" charset="0" panose="020F0502020204030204"/>
              <a:cs typeface="Times New Roman" pitchFamily="18" charset="0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100% учителей прошли курсы повышения квалификации</a:t>
            </a:r>
            <a:endParaRPr lang="ru-RU" sz="1200" b="1" dirty="0">
              <a:latin typeface="Calibri" pitchFamily="34" charset="0" panose="020F0502020204030204"/>
              <a:ea typeface="Calibri" pitchFamily="34" charset="0" panose="020F0502020204030204"/>
              <a:cs typeface="Times New Roman" pitchFamily="18" charset="0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1 сотрудник прошел профессиональную переподготовку </a:t>
            </a:r>
            <a:endParaRPr lang="ru-RU" sz="1200" b="1" dirty="0">
              <a:latin typeface="Calibri" pitchFamily="34" charset="0" panose="020F0502020204030204"/>
              <a:ea typeface="Calibri" pitchFamily="34" charset="0" panose="020F0502020204030204"/>
              <a:cs typeface="Times New Roman" pitchFamily="18" charset="0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Организована система наставничества не только для молодых и вновь принятых работников, но и сотрудников, имеющих затруднения. </a:t>
            </a:r>
            <a:endParaRPr lang="ru-RU" sz="1200" b="1" dirty="0">
              <a:latin typeface="Calibri" pitchFamily="34" charset="0" panose="020F0502020204030204"/>
              <a:ea typeface="Calibri" pitchFamily="34" charset="0" panose="020F0502020204030204"/>
              <a:cs typeface="Times New Roman" pitchFamily="18" charset="0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Проведено 5 </a:t>
            </a:r>
            <a:r>
              <a:rPr lang="ru-RU" sz="1600" b="1" dirty="0" err="1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практико</a:t>
            </a: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 – ориентированных семинаров.</a:t>
            </a:r>
            <a:endParaRPr lang="ru-RU" sz="1200" b="1" dirty="0">
              <a:latin typeface="Calibri" pitchFamily="34" charset="0" panose="020F0502020204030204"/>
              <a:ea typeface="Calibri" pitchFamily="34" charset="0" panose="020F0502020204030204"/>
              <a:cs typeface="Times New Roman" pitchFamily="18" charset="0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Организовано взаимодействие минимум с 2мя профессиональными организациями СПО и ВПО.</a:t>
            </a:r>
            <a:endParaRPr lang="ru-RU" sz="1200" b="1" dirty="0">
              <a:latin typeface="Calibri" pitchFamily="34" charset="0" panose="020F0502020204030204"/>
              <a:ea typeface="Calibri" pitchFamily="34" charset="0" panose="020F0502020204030204"/>
              <a:cs typeface="Times New Roman" pitchFamily="18" charset="0" panose="02020603050405020304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1600" b="1" dirty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Своевременно размещены вакансии на сайте «Работа России</a:t>
            </a:r>
            <a:r>
              <a:rPr lang="ru-RU" sz="1600" b="1" dirty="0" smtClean="0">
                <a:latin typeface="Times New Roman" pitchFamily="18" charset="0" panose="02020603050405020304"/>
                <a:ea typeface="Times New Roman" pitchFamily="18" charset="0" panose="02020603050405020304"/>
                <a:cs typeface="Times New Roman" pitchFamily="18" charset="0" panose="02020603050405020304"/>
              </a:rPr>
              <a:t>»</a:t>
            </a:r>
            <a:endParaRPr lang="ru-RU" sz="1200" b="1" dirty="0">
              <a:effectLst/>
              <a:latin typeface="Calibri" pitchFamily="34" charset="0" panose="020F0502020204030204"/>
              <a:ea typeface="Calibri" pitchFamily="34" charset="0" panose="020F0502020204030204"/>
              <a:cs typeface="Times New Roman" pitchFamily="18" charset="0" panose="02020603050405020304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82769"/>
            <a:ext cx="57461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Ожидаемые результаты: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>
          <a:xfrm>
            <a:off x="6876256" y="0"/>
            <a:ext cx="1584176" cy="15841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0042" y="3288051"/>
            <a:ext cx="3702873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latin typeface="Times New Roman"/>
                <a:ea typeface="Times New Roman"/>
              </a:rPr>
              <a:t>Повысить уровень мотивации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24286" y="4564587"/>
            <a:ext cx="45720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/>
                <a:ea typeface="Times New Roman"/>
              </a:rPr>
              <a:t>Повысить уровень предметной и методической компетенции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67173" y="3288051"/>
            <a:ext cx="3407023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>
                <a:latin typeface="Times New Roman"/>
                <a:ea typeface="Times New Roman"/>
              </a:rPr>
              <a:t>Устранить дефицит кадров 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333140" y="620688"/>
            <a:ext cx="367440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Пути решения</a:t>
            </a:r>
            <a:endParaRPr lang="ru-RU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6" name="Стрелка вниз 5"/>
          <p:cNvSpPr/>
          <p:nvPr/>
        </p:nvSpPr>
        <p:spPr>
          <a:xfrm rot="590456">
            <a:off x="2699792" y="1832630"/>
            <a:ext cx="504056" cy="1262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058258" y="1830164"/>
            <a:ext cx="504056" cy="23909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 rot="20555251">
            <a:off x="5180305" y="1817744"/>
            <a:ext cx="566737" cy="1292225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>
          <a:xfrm>
            <a:off x="6876256" y="0"/>
            <a:ext cx="1584176" cy="15841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11560" y="332656"/>
            <a:ext cx="614213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Повышение мотивации </a:t>
            </a:r>
          </a:p>
          <a:p>
            <a:pPr algn="ctr"/>
            <a:r>
              <a:rPr lang="ru-RU" sz="4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обучающихся</a:t>
            </a:r>
            <a:endParaRPr lang="ru-RU" sz="4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848780" y="2162334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02571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Проведение диагностики  мотивации обучающихся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2808043"/>
            <a:ext cx="64756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плана внеурочной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деятельности в соответствии с запросами обучающихся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43758" y="3576223"/>
            <a:ext cx="64756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Использование учителями современных технологий  </a:t>
            </a:r>
            <a:endParaRPr lang="ru-RU" sz="2000" b="1" dirty="0"/>
          </a:p>
        </p:txBody>
      </p:sp>
      <p:sp>
        <p:nvSpPr>
          <p:cNvPr id="10" name="Блок-схема: извлечение 9"/>
          <p:cNvSpPr/>
          <p:nvPr/>
        </p:nvSpPr>
        <p:spPr>
          <a:xfrm>
            <a:off x="848780" y="3000159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извлечение 10"/>
          <p:cNvSpPr/>
          <p:nvPr/>
        </p:nvSpPr>
        <p:spPr>
          <a:xfrm>
            <a:off x="865903" y="4379677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480770" y="4895338"/>
            <a:ext cx="65476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Публикация результатов 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успешной интеллектуальной деятельности обучающихся в официальных социальных сетях и каналах ОУ</a:t>
            </a:r>
            <a:endParaRPr lang="ru-RU" b="1" dirty="0"/>
          </a:p>
        </p:txBody>
      </p:sp>
      <p:sp>
        <p:nvSpPr>
          <p:cNvPr id="13" name="Блок-схема: извлечение 12"/>
          <p:cNvSpPr/>
          <p:nvPr/>
        </p:nvSpPr>
        <p:spPr>
          <a:xfrm>
            <a:off x="865903" y="5104944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43758" y="4113763"/>
            <a:ext cx="65476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Реализация программ </a:t>
            </a:r>
            <a:r>
              <a:rPr lang="ru-RU" b="1" dirty="0" err="1" smtClean="0">
                <a:solidFill>
                  <a:srgbClr val="000000"/>
                </a:solidFill>
                <a:latin typeface="Times New Roman"/>
              </a:rPr>
              <a:t>психолого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 – педагогического сопровождения обучающихся с НОР</a:t>
            </a:r>
            <a:endParaRPr lang="ru-RU" b="1" dirty="0"/>
          </a:p>
        </p:txBody>
      </p:sp>
      <p:sp>
        <p:nvSpPr>
          <p:cNvPr id="16" name="Блок-схема: извлечение 15"/>
          <p:cNvSpPr/>
          <p:nvPr/>
        </p:nvSpPr>
        <p:spPr>
          <a:xfrm>
            <a:off x="848780" y="3748565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>
          <a:xfrm>
            <a:off x="6876256" y="0"/>
            <a:ext cx="1584176" cy="15841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96292" y="208128"/>
            <a:ext cx="677268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Повышение уровня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предметной и методической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компетенции учителей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5" name="Блок-схема: извлечение 4"/>
          <p:cNvSpPr/>
          <p:nvPr/>
        </p:nvSpPr>
        <p:spPr>
          <a:xfrm>
            <a:off x="729716" y="2917261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извлечение 9"/>
          <p:cNvSpPr/>
          <p:nvPr/>
        </p:nvSpPr>
        <p:spPr>
          <a:xfrm>
            <a:off x="729716" y="4005064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извлечение 10"/>
          <p:cNvSpPr/>
          <p:nvPr/>
        </p:nvSpPr>
        <p:spPr>
          <a:xfrm>
            <a:off x="729716" y="4750786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96634" y="2754606"/>
            <a:ext cx="67037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плана - графика курсов повышения квалификации для учителей </a:t>
            </a:r>
            <a:endParaRPr lang="ru-RU" sz="20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58823" y="5373216"/>
            <a:ext cx="36770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Проведение открытых уроков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72149" y="3900141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Проведение практико-ориентированных  семинаров 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33788" y="4685074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Организация системы наставничества </a:t>
            </a:r>
            <a:endParaRPr lang="ru-RU" sz="2000" b="1" dirty="0"/>
          </a:p>
        </p:txBody>
      </p:sp>
      <p:sp>
        <p:nvSpPr>
          <p:cNvPr id="14" name="Блок-схема: извлечение 13"/>
          <p:cNvSpPr/>
          <p:nvPr/>
        </p:nvSpPr>
        <p:spPr>
          <a:xfrm>
            <a:off x="730277" y="5458315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/>
        </p:blipFill>
        <p:spPr>
          <a:xfrm>
            <a:off x="6876256" y="0"/>
            <a:ext cx="1584176" cy="15841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792088"/>
            <a:ext cx="690285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Устранение дефицита кадров 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4" name="Блок-схема: извлечение 3"/>
          <p:cNvSpPr/>
          <p:nvPr/>
        </p:nvSpPr>
        <p:spPr>
          <a:xfrm>
            <a:off x="841784" y="2629229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951039" y="5044534"/>
            <a:ext cx="36186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Переподготовка сотрудников 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32646" y="2552504"/>
            <a:ext cx="63677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Размещение вакансий на сайте «Работа России»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835696" y="3645024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Организация взаимодействия с профессиональными  организациями СПО и ВПО </a:t>
            </a:r>
            <a:endParaRPr lang="ru-RU" sz="2000" b="1" dirty="0"/>
          </a:p>
        </p:txBody>
      </p:sp>
      <p:sp>
        <p:nvSpPr>
          <p:cNvPr id="8" name="Блок-схема: извлечение 7"/>
          <p:cNvSpPr/>
          <p:nvPr/>
        </p:nvSpPr>
        <p:spPr>
          <a:xfrm>
            <a:off x="841784" y="3824173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извлечение 8"/>
          <p:cNvSpPr/>
          <p:nvPr/>
        </p:nvSpPr>
        <p:spPr>
          <a:xfrm>
            <a:off x="882116" y="5044534"/>
            <a:ext cx="360040" cy="2880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Соседство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mbria"/>
        <a:ea typeface="Arial"/>
        <a:cs typeface="Arial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>
          <a:blip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algn="tl" flip="none" sx="32000" sy="32000" tx="0" ty="0"/>
        </a:blip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124</TotalTime>
  <Pages>0</Pages>
  <Words>612</Words>
  <Characters>0</Characters>
  <CharactersWithSpaces>0</CharactersWithSpaces>
  <Application>Р7-Офис/6.4.2.28</Application>
  <DocSecurity>0</DocSecurity>
  <PresentationFormat>Экран (4:3)</PresentationFormat>
  <Lines>0</Lines>
  <Paragraphs>102</Paragraphs>
  <Slides>11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Екатерина Парахина</dc:creator>
  <cp:keywords/>
  <dc:description/>
  <dc:identifier/>
  <dc:language/>
  <cp:lastModifiedBy>admin</cp:lastModifiedBy>
  <cp:revision>12</cp:revision>
  <dcterms:created xsi:type="dcterms:W3CDTF">2023-05-13T08:13:35Z</dcterms:created>
  <dcterms:modified xsi:type="dcterms:W3CDTF">2023-05-15T23:44:10Z</dcterms:modified>
  <cp:category/>
  <cp:contentStatus/>
  <cp:version/>
</cp:coreProperties>
</file>